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6" r:id="rId11"/>
    <p:sldId id="267" r:id="rId12"/>
    <p:sldId id="271" r:id="rId13"/>
    <p:sldId id="265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41"/>
    <p:restoredTop sz="94647"/>
  </p:normalViewPr>
  <p:slideViewPr>
    <p:cSldViewPr snapToGrid="0" snapToObjects="1">
      <p:cViewPr varScale="1">
        <p:scale>
          <a:sx n="142" d="100"/>
          <a:sy n="14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2896B0-5A21-724C-8BB9-4F9E13A93794}" type="datetimeFigureOut">
              <a:rPr lang="de-DE" smtClean="0"/>
              <a:t>25.05.19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E47C-4778-3D48-9DA2-5BEA1D472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5291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 Klick:</a:t>
            </a:r>
          </a:p>
          <a:p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There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is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no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cloud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1E47C-4778-3D48-9DA2-5BEA1D47285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220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1E47C-4778-3D48-9DA2-5BEA1D47285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6508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 Klick</a:t>
            </a:r>
          </a:p>
          <a:p>
            <a:r>
              <a:rPr lang="de-DE" dirty="0">
                <a:sym typeface="Wingdings" pitchFamily="2" charset="2"/>
              </a:rPr>
              <a:t> Container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1E47C-4778-3D48-9DA2-5BEA1D47285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81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7 Klicks</a:t>
            </a:r>
          </a:p>
          <a:p>
            <a:r>
              <a:rPr lang="de-DE" dirty="0"/>
              <a:t>- 1 Image</a:t>
            </a:r>
          </a:p>
          <a:p>
            <a:pPr marL="171450" indent="-171450">
              <a:buFontTx/>
              <a:buChar char="-"/>
            </a:pPr>
            <a:r>
              <a:rPr lang="de-DE" dirty="0"/>
              <a:t>2-4 Container</a:t>
            </a:r>
          </a:p>
          <a:p>
            <a:pPr marL="171450" indent="-171450">
              <a:buFontTx/>
              <a:buChar char="-"/>
            </a:pPr>
            <a:r>
              <a:rPr lang="de-DE" dirty="0"/>
              <a:t>5-7 </a:t>
            </a:r>
            <a:r>
              <a:rPr lang="de-DE" dirty="0" err="1"/>
              <a:t>Additionals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1E47C-4778-3D48-9DA2-5BEA1D47285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2764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4 Klicks:</a:t>
            </a:r>
          </a:p>
          <a:p>
            <a:pPr marL="228600" indent="-228600">
              <a:buAutoNum type="arabicPeriod"/>
            </a:pPr>
            <a:r>
              <a:rPr lang="de-DE" dirty="0"/>
              <a:t>Volume erstellen</a:t>
            </a:r>
          </a:p>
          <a:p>
            <a:pPr marL="228600" indent="-228600">
              <a:buAutoNum type="arabicPeriod"/>
            </a:pPr>
            <a:r>
              <a:rPr lang="de-DE" dirty="0"/>
              <a:t>Nutzdaten</a:t>
            </a:r>
          </a:p>
          <a:p>
            <a:pPr marL="228600" indent="-228600">
              <a:buAutoNum type="arabicPeriod"/>
            </a:pPr>
            <a:r>
              <a:rPr lang="de-DE" dirty="0"/>
              <a:t>Container stirbt</a:t>
            </a:r>
          </a:p>
          <a:p>
            <a:pPr marL="228600" indent="-228600">
              <a:buAutoNum type="arabicPeriod"/>
            </a:pPr>
            <a:r>
              <a:rPr lang="de-DE" dirty="0"/>
              <a:t>Neuer Container, alte Daten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1E47C-4778-3D48-9DA2-5BEA1D47285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9379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AA221-ACFE-DA44-90E0-4E740303B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8E4120-96C8-7B4C-9794-965BBD934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04E95-983B-0B49-AFFD-3A9EE3DB5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98D61-908A-D044-8100-7A120B400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17DE-1602-A547-A902-C582ECB02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887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CCC62-2F61-C644-89A1-2B7418314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9189C-95DE-ED47-876C-744C3299AB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944DE-A13A-EC49-8E03-F1180D302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011C5-3673-9741-9065-4388BD3EC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54B94-F6DA-1346-815E-DB0711D5A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5127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E2EDAE-A5B1-6F44-B331-A0396CDCD4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76123-E109-944A-BBD6-EFFA6E6FAD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2ABBA-6801-FC43-BA75-880CF51E7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AB8C5-5F48-DF41-AF89-65EBC4FD3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082AF-4016-CE4A-9723-E7BA15D1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13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7AC6A-DC0B-824A-9A00-8CF5EE96B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828"/>
          </a:xfrm>
        </p:spPr>
        <p:txBody>
          <a:bodyPr>
            <a:normAutofit/>
          </a:bodyPr>
          <a:lstStyle>
            <a:lvl1pPr algn="r">
              <a:defRPr sz="3600" b="0" i="0" spc="-150">
                <a:latin typeface="Dank Mono" pitchFamily="49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C867-588C-D14F-B3BB-C2EB5CB71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485"/>
            <a:ext cx="10515600" cy="4978478"/>
          </a:xfrm>
          <a:solidFill>
            <a:schemeClr val="tx1">
              <a:alpha val="33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  <a:latin typeface="News Gothic MT" panose="020B0503020103020203" pitchFamily="34" charset="0"/>
              </a:defRPr>
            </a:lvl1pPr>
            <a:lvl2pPr>
              <a:defRPr>
                <a:solidFill>
                  <a:schemeClr val="bg1"/>
                </a:solidFill>
                <a:latin typeface="News Gothic MT" panose="020B0503020103020203" pitchFamily="34" charset="0"/>
              </a:defRPr>
            </a:lvl2pPr>
            <a:lvl3pPr>
              <a:defRPr>
                <a:solidFill>
                  <a:schemeClr val="bg1"/>
                </a:solidFill>
                <a:latin typeface="News Gothic MT" panose="020B0503020103020203" pitchFamily="34" charset="0"/>
              </a:defRPr>
            </a:lvl3pPr>
            <a:lvl4pPr>
              <a:defRPr>
                <a:solidFill>
                  <a:schemeClr val="bg1"/>
                </a:solidFill>
                <a:latin typeface="News Gothic MT" panose="020B0503020103020203" pitchFamily="34" charset="0"/>
              </a:defRPr>
            </a:lvl4pPr>
            <a:lvl5pPr>
              <a:defRPr>
                <a:solidFill>
                  <a:schemeClr val="bg1"/>
                </a:solidFill>
                <a:latin typeface="News Gothic MT" panose="020B0503020103020203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9D99E-4513-DD43-B4B1-A1C929E6E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4920342" cy="365125"/>
          </a:xfrm>
        </p:spPr>
        <p:txBody>
          <a:bodyPr/>
          <a:lstStyle/>
          <a:p>
            <a:r>
              <a:rPr lang="de-DE" dirty="0"/>
              <a:t>Open Source und Linux-Tag 2019 - ITECH Wilhelmsburg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08622-7140-5845-BC7A-FEB88B4E8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84027" y="6356350"/>
            <a:ext cx="2579915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DD826-5BAB-7048-96EB-9E9A56EC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3942" y="6356350"/>
            <a:ext cx="489857" cy="365125"/>
          </a:xfrm>
        </p:spPr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7926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3CDF7-3C79-A04B-B879-430FE3642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D0A56-A1FA-9543-A9DA-CFFF5A470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FE0BC-17AC-404E-9285-DD5B14A65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63C38-7114-5448-8331-1ED66A73B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ADE25-7599-F94C-8D14-F386E28D1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24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8DC4B-DDEA-F646-A251-B5FD68560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DF985-30A6-744C-8D2B-ABAA2FCC8E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77E6C3-FB94-0F48-9504-7883D5412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39452D-9992-F545-90DE-D414235E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DC2A3-109A-EC4C-B5F1-40AA2207D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75ED1-A3BE-6145-9FF2-2FE50CBD4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880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D4AB8-D3A6-E445-A35F-819DD8966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84584-37A2-CA41-86A2-F003E2A0C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5C91B1-4B6C-1141-BCDE-2C8DF3F43D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EEB4B6-1873-1942-B23D-07DC88B42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25C7C7-EB4D-9545-883C-76902CC1D6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8AB926-818A-4040-B2A3-449A4D1EE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A24971-D457-9B4E-A930-75CE50C5E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EDE1A0-D4E8-0146-96B4-2B92E166D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630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9DA4D-AFB2-DE44-9821-FBE264E9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60610D-2924-2B49-AD28-B0635374D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F8C572-D07A-F242-B6C5-58FE8EE2B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87D05-1672-2D4C-AAB8-7372F4D39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44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2A4460-0DEC-4948-89F5-D9664DBF1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0CA6A-55E2-7C47-ADA2-AC01D7575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651EB-F645-9048-B677-3E912AD2D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642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5DDA-34C2-9846-8735-92DC35E1D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55D34-6707-A647-ABB3-2ECE8BCEA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01EA4-09A4-4C4E-A3CD-10753A32B3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57EE0E-FF18-1E4A-8337-A37EE37A3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0CD2FE-E10A-B142-8EC6-826BF43BF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2CE06-A9DD-3549-9CCA-DF02B696B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33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1D6CE-0BAC-CF4B-A774-F68F64024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5A588-EB7B-1448-8E58-2C5E987A58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12220B-4970-5149-9CFA-2A74603AD3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DC63DF-4334-4549-B82A-96828DD30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12964E-6D79-854C-9B95-86A7FD586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21640-C170-8C4B-A90B-CE13846BC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406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2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182000"/>
                    </a14:imgEffect>
                    <a14:imgEffect>
                      <a14:brightnessContrast bright="-23000" contrast="6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9AFA95-F344-9A43-9051-FCEFF0F27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ED17C-10AD-7E40-8EB3-7DD8A279B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B7C69-3C4A-5442-B520-BD106CB9FE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Open Source und Linux-Tag 2019 - ITECH Wilhelmsburg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35A6E-BC0D-A349-B30A-2D25A09E6D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Philipp Molitor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2FDF8-9F79-3440-9472-47B530923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B47F4-A979-DE4D-A5EE-75D69E25CB6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26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FD95F-4470-F142-8B61-245E193CB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036" y="1549751"/>
            <a:ext cx="10755923" cy="2588948"/>
          </a:xfrm>
        </p:spPr>
        <p:txBody>
          <a:bodyPr anchor="ctr"/>
          <a:lstStyle/>
          <a:p>
            <a:r>
              <a:rPr lang="de-DE" dirty="0">
                <a:latin typeface="News Gothic MT" panose="020B0503020103020203" pitchFamily="34" charset="0"/>
              </a:rPr>
              <a:t>Eigene (sichere) Daten-Cloud</a:t>
            </a:r>
            <a:br>
              <a:rPr lang="de-DE" dirty="0">
                <a:latin typeface="News Gothic MT" panose="020B0503020103020203" pitchFamily="34" charset="0"/>
              </a:rPr>
            </a:br>
            <a:r>
              <a:rPr lang="de-DE" dirty="0">
                <a:latin typeface="News Gothic MT" panose="020B0503020103020203" pitchFamily="34" charset="0"/>
              </a:rPr>
              <a:t>mit Docker-Containern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4A4BB3-F759-7540-8FE3-4A0C782F12E7}"/>
              </a:ext>
            </a:extLst>
          </p:cNvPr>
          <p:cNvSpPr txBox="1"/>
          <p:nvPr/>
        </p:nvSpPr>
        <p:spPr>
          <a:xfrm>
            <a:off x="3965448" y="4928962"/>
            <a:ext cx="4261103" cy="83099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none" rtlCol="0">
            <a:spAutoFit/>
          </a:bodyPr>
          <a:lstStyle/>
          <a:p>
            <a:pPr algn="ctr"/>
            <a:r>
              <a:rPr lang="de-DE" sz="2800" dirty="0">
                <a:solidFill>
                  <a:schemeClr val="tx1"/>
                </a:solidFill>
                <a:latin typeface="News Gothic MT" panose="020B0503020103020203" pitchFamily="34" charset="0"/>
              </a:rPr>
              <a:t>Philipp Molitor</a:t>
            </a:r>
          </a:p>
          <a:p>
            <a:pPr algn="ctr"/>
            <a:r>
              <a:rPr lang="de-DE" sz="2000" dirty="0">
                <a:solidFill>
                  <a:schemeClr val="tx1"/>
                </a:solidFill>
                <a:latin typeface="News Gothic MT" panose="020B0503020103020203" pitchFamily="34" charset="0"/>
              </a:rPr>
              <a:t>Open Source und Linux-Tag 2019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C0560C-E426-FE47-8209-42EB433E5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716" y="6082136"/>
            <a:ext cx="468086" cy="4680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EF9547-46B5-AC40-AF8E-2612A3975EDA}"/>
              </a:ext>
            </a:extLst>
          </p:cNvPr>
          <p:cNvSpPr txBox="1"/>
          <p:nvPr/>
        </p:nvSpPr>
        <p:spPr>
          <a:xfrm>
            <a:off x="4580486" y="6142399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News Gothic MT" panose="020B0503020103020203" pitchFamily="34" charset="0"/>
              </a:rPr>
              <a:t>/PhilsLab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9F71A3-21B5-3D48-A1C2-BDCB1009C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038" y="6082136"/>
            <a:ext cx="468086" cy="4680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F683BF-73BB-D84C-AA2E-3EA5EBFA70A9}"/>
              </a:ext>
            </a:extLst>
          </p:cNvPr>
          <p:cNvSpPr txBox="1"/>
          <p:nvPr/>
        </p:nvSpPr>
        <p:spPr>
          <a:xfrm>
            <a:off x="6602443" y="6142399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News Gothic MT" panose="020B0503020103020203" pitchFamily="34" charset="0"/>
              </a:rPr>
              <a:t>phils-lab.io</a:t>
            </a:r>
          </a:p>
        </p:txBody>
      </p:sp>
    </p:spTree>
    <p:extLst>
      <p:ext uri="{BB962C8B-B14F-4D97-AF65-F5344CB8AC3E}">
        <p14:creationId xmlns:p14="http://schemas.microsoft.com/office/powerpoint/2010/main" val="1077909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8360B-691A-1A4A-B742-290ACB0FC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eines Containers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C8F7E-DDF2-4648-9A53-DA7C1FC7B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799E4-D3E6-CF4B-AE1A-1B14EA4A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FDFB3-5078-0E4E-9FE0-174B625B2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9</a:t>
            </a:fld>
            <a:endParaRPr lang="de-D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18BAA3-365A-ED40-8728-2B88B1764EC4}"/>
              </a:ext>
            </a:extLst>
          </p:cNvPr>
          <p:cNvSpPr/>
          <p:nvPr/>
        </p:nvSpPr>
        <p:spPr>
          <a:xfrm>
            <a:off x="1256489" y="2131061"/>
            <a:ext cx="3618203" cy="259587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Container-Image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E8E608-B64D-0A44-93F8-7DE2C0AC40A5}"/>
              </a:ext>
            </a:extLst>
          </p:cNvPr>
          <p:cNvSpPr/>
          <p:nvPr/>
        </p:nvSpPr>
        <p:spPr>
          <a:xfrm>
            <a:off x="7317306" y="2363449"/>
            <a:ext cx="3618203" cy="12585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Linux </a:t>
            </a:r>
            <a:r>
              <a:rPr lang="de-DE" sz="1400" dirty="0" err="1">
                <a:latin typeface="News Gothic MT" panose="020B0503020103020203" pitchFamily="34" charset="0"/>
              </a:rPr>
              <a:t>cgroup</a:t>
            </a:r>
            <a:endParaRPr lang="de-DE" sz="1400" dirty="0">
              <a:latin typeface="News Gothic MT" panose="020B0503020103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52F4A4-534B-DD4B-AF91-139D4F2D000E}"/>
              </a:ext>
            </a:extLst>
          </p:cNvPr>
          <p:cNvSpPr/>
          <p:nvPr/>
        </p:nvSpPr>
        <p:spPr>
          <a:xfrm>
            <a:off x="1345077" y="3991500"/>
            <a:ext cx="3468674" cy="259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Image-Layer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3286B4-6C17-8549-A2BB-278C7BF77CE4}"/>
              </a:ext>
            </a:extLst>
          </p:cNvPr>
          <p:cNvSpPr/>
          <p:nvPr/>
        </p:nvSpPr>
        <p:spPr>
          <a:xfrm>
            <a:off x="1345076" y="3622041"/>
            <a:ext cx="3468674" cy="259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Image-Layer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2F4FD4E-397B-A944-AD18-6FD40D21AAF4}"/>
              </a:ext>
            </a:extLst>
          </p:cNvPr>
          <p:cNvSpPr/>
          <p:nvPr/>
        </p:nvSpPr>
        <p:spPr>
          <a:xfrm>
            <a:off x="1345075" y="3247164"/>
            <a:ext cx="3468674" cy="259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Image-Layer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765424-3DF8-C142-955B-1F68A144F55D}"/>
              </a:ext>
            </a:extLst>
          </p:cNvPr>
          <p:cNvSpPr/>
          <p:nvPr/>
        </p:nvSpPr>
        <p:spPr>
          <a:xfrm>
            <a:off x="1345074" y="2868047"/>
            <a:ext cx="3468674" cy="259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Image-Layer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D4BDEA-03E5-8F47-A134-FB98739774FB}"/>
              </a:ext>
            </a:extLst>
          </p:cNvPr>
          <p:cNvSpPr/>
          <p:nvPr/>
        </p:nvSpPr>
        <p:spPr>
          <a:xfrm>
            <a:off x="1345073" y="2237807"/>
            <a:ext cx="3468674" cy="259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Image-Layer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9DC3D1-C0EC-E54B-A6ED-ADF7C422CBD2}"/>
              </a:ext>
            </a:extLst>
          </p:cNvPr>
          <p:cNvSpPr txBox="1"/>
          <p:nvPr/>
        </p:nvSpPr>
        <p:spPr>
          <a:xfrm>
            <a:off x="2907728" y="243699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…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3BC9BBD-145B-5047-84CD-881EFF0EFEE6}"/>
              </a:ext>
            </a:extLst>
          </p:cNvPr>
          <p:cNvSpPr/>
          <p:nvPr/>
        </p:nvSpPr>
        <p:spPr>
          <a:xfrm>
            <a:off x="7393695" y="2861731"/>
            <a:ext cx="3468673" cy="49039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Container-Image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EDB0C27-7D8A-C849-81F7-5BAD8A98CFA5}"/>
              </a:ext>
            </a:extLst>
          </p:cNvPr>
          <p:cNvSpPr/>
          <p:nvPr/>
        </p:nvSpPr>
        <p:spPr>
          <a:xfrm>
            <a:off x="7392073" y="2569064"/>
            <a:ext cx="3468673" cy="30460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>
                <a:latin typeface="News Gothic MT" panose="020B0503020103020203" pitchFamily="34" charset="0"/>
              </a:rPr>
              <a:t>OverlayFS</a:t>
            </a:r>
            <a:endParaRPr lang="de-DE" sz="1400" dirty="0">
              <a:latin typeface="News Gothic MT" panose="020B0503020103020203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44EC567-B691-8546-916F-0A9C8B15FCF5}"/>
              </a:ext>
            </a:extLst>
          </p:cNvPr>
          <p:cNvSpPr/>
          <p:nvPr/>
        </p:nvSpPr>
        <p:spPr>
          <a:xfrm>
            <a:off x="6346350" y="4675569"/>
            <a:ext cx="2091447" cy="8660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Environment Variables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2ED300-9D35-9447-9D9C-015CA044D241}"/>
              </a:ext>
            </a:extLst>
          </p:cNvPr>
          <p:cNvSpPr/>
          <p:nvPr/>
        </p:nvSpPr>
        <p:spPr>
          <a:xfrm>
            <a:off x="8080685" y="4691589"/>
            <a:ext cx="2091447" cy="8660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Bind Mounts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547B060-DAC8-3C45-9090-EEB5EF007CFD}"/>
              </a:ext>
            </a:extLst>
          </p:cNvPr>
          <p:cNvSpPr/>
          <p:nvPr/>
        </p:nvSpPr>
        <p:spPr>
          <a:xfrm>
            <a:off x="9815023" y="4675569"/>
            <a:ext cx="2091447" cy="8660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NAT Ports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1BF56A8-6D00-DF42-8070-7239A4358546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7392074" y="3615998"/>
            <a:ext cx="701416" cy="10595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8F5AEC2-9191-9C44-B917-BACA8A35EFB6}"/>
              </a:ext>
            </a:extLst>
          </p:cNvPr>
          <p:cNvCxnSpPr>
            <a:cxnSpLocks/>
            <a:stCxn id="24" idx="0"/>
            <a:endCxn id="12" idx="2"/>
          </p:cNvCxnSpPr>
          <p:nvPr/>
        </p:nvCxnSpPr>
        <p:spPr>
          <a:xfrm flipH="1" flipV="1">
            <a:off x="9126408" y="3622041"/>
            <a:ext cx="1" cy="10695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EBC9E65-3068-4344-998D-891B84975586}"/>
              </a:ext>
            </a:extLst>
          </p:cNvPr>
          <p:cNvCxnSpPr>
            <a:cxnSpLocks/>
            <a:stCxn id="25" idx="0"/>
          </p:cNvCxnSpPr>
          <p:nvPr/>
        </p:nvCxnSpPr>
        <p:spPr>
          <a:xfrm flipH="1" flipV="1">
            <a:off x="10159327" y="3615998"/>
            <a:ext cx="701420" cy="10595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8BD47A-3063-E945-8759-BBAADBCDE9EB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4874692" y="3106926"/>
            <a:ext cx="2519003" cy="322074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33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9D40DE5-AB70-D84A-B855-B66C13AA5774}"/>
              </a:ext>
            </a:extLst>
          </p:cNvPr>
          <p:cNvSpPr/>
          <p:nvPr/>
        </p:nvSpPr>
        <p:spPr>
          <a:xfrm>
            <a:off x="3649979" y="3657436"/>
            <a:ext cx="5080363" cy="205756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Volume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7661E-FE31-D743-A369-81C1FB004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Vorteil: “</a:t>
            </a:r>
            <a:r>
              <a:rPr lang="de-DE" dirty="0" err="1"/>
              <a:t>Stateless</a:t>
            </a:r>
            <a:r>
              <a:rPr lang="de-DE" dirty="0"/>
              <a:t> Design“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27CED-DDE6-F149-ACA6-265BA53E9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3B69D-797A-884C-97C1-32F1570B6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6F91F-D3A0-914C-AF2F-21044979B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10</a:t>
            </a:fld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67D677-5DC6-5C4B-A156-CF75BA0C9530}"/>
              </a:ext>
            </a:extLst>
          </p:cNvPr>
          <p:cNvSpPr/>
          <p:nvPr/>
        </p:nvSpPr>
        <p:spPr>
          <a:xfrm>
            <a:off x="3718560" y="3815386"/>
            <a:ext cx="4892040" cy="13833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Nutzdaten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93956F-4528-9947-A6E0-EB81776572D6}"/>
              </a:ext>
            </a:extLst>
          </p:cNvPr>
          <p:cNvSpPr/>
          <p:nvPr/>
        </p:nvSpPr>
        <p:spPr>
          <a:xfrm>
            <a:off x="3649979" y="1895723"/>
            <a:ext cx="5080363" cy="7268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Container-Applikation mit Daten</a:t>
            </a:r>
          </a:p>
          <a:p>
            <a:pPr algn="ctr"/>
            <a:r>
              <a:rPr lang="de-DE" sz="1400" dirty="0">
                <a:latin typeface="News Gothic MT" panose="020B0503020103020203" pitchFamily="34" charset="0"/>
              </a:rPr>
              <a:t>(z.B. </a:t>
            </a:r>
            <a:r>
              <a:rPr lang="de-DE" sz="1400" dirty="0" err="1">
                <a:latin typeface="News Gothic MT" panose="020B0503020103020203" pitchFamily="34" charset="0"/>
              </a:rPr>
              <a:t>MariaDB</a:t>
            </a:r>
            <a:r>
              <a:rPr lang="de-DE" sz="1400" dirty="0">
                <a:latin typeface="News Gothic MT" panose="020B0503020103020203" pitchFamily="34" charset="0"/>
              </a:rPr>
              <a:t>)</a:t>
            </a:r>
          </a:p>
        </p:txBody>
      </p:sp>
      <p:sp>
        <p:nvSpPr>
          <p:cNvPr id="12" name="Up-down Arrow 11">
            <a:extLst>
              <a:ext uri="{FF2B5EF4-FFF2-40B4-BE49-F238E27FC236}">
                <a16:creationId xmlns:a16="http://schemas.microsoft.com/office/drawing/2014/main" id="{5A338AF6-5735-F945-89D8-988F6BE9114E}"/>
              </a:ext>
            </a:extLst>
          </p:cNvPr>
          <p:cNvSpPr/>
          <p:nvPr/>
        </p:nvSpPr>
        <p:spPr>
          <a:xfrm>
            <a:off x="6096000" y="2622551"/>
            <a:ext cx="166551" cy="1192835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6" name="Graphic 15" descr="Warning">
            <a:extLst>
              <a:ext uri="{FF2B5EF4-FFF2-40B4-BE49-F238E27FC236}">
                <a16:creationId xmlns:a16="http://schemas.microsoft.com/office/drawing/2014/main" id="{10FE2382-C72F-F646-BD5D-1B6E0CA82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73142" y="139747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977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50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  <p:bldP spid="8" grpId="0" animBg="1"/>
      <p:bldP spid="8" grpId="1" animBg="1"/>
      <p:bldP spid="12" grpId="0" animBg="1"/>
      <p:bldP spid="12" grpId="1" animBg="1"/>
      <p:bldP spid="12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BE59B-44C3-944A-9308-FC1FF0C6F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Vorteile von Containern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F8A90-46C3-AC4F-82E7-942C8ACD7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de-DE" dirty="0"/>
              <a:t>Nie mehr “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works</a:t>
            </a:r>
            <a:r>
              <a:rPr lang="de-DE" dirty="0"/>
              <a:t> on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“ – alle Abhängigkeiten sind im Image dabei</a:t>
            </a:r>
          </a:p>
          <a:p>
            <a:pPr>
              <a:lnSpc>
                <a:spcPct val="150000"/>
              </a:lnSpc>
            </a:pPr>
            <a:r>
              <a:rPr lang="de-DE" dirty="0"/>
              <a:t>Gesamte Applikation als ein </a:t>
            </a:r>
            <a:r>
              <a:rPr lang="de-DE" dirty="0" err="1"/>
              <a:t>versioniertes</a:t>
            </a:r>
            <a:r>
              <a:rPr lang="de-DE" dirty="0"/>
              <a:t> Paket</a:t>
            </a:r>
          </a:p>
          <a:p>
            <a:pPr>
              <a:lnSpc>
                <a:spcPct val="150000"/>
              </a:lnSpc>
            </a:pPr>
            <a:r>
              <a:rPr lang="de-DE" dirty="0" err="1"/>
              <a:t>Stateless</a:t>
            </a:r>
            <a:r>
              <a:rPr lang="de-DE" dirty="0"/>
              <a:t> Design macht Management und Updates einfach</a:t>
            </a:r>
          </a:p>
          <a:p>
            <a:pPr>
              <a:lnSpc>
                <a:spcPct val="150000"/>
              </a:lnSpc>
            </a:pPr>
            <a:r>
              <a:rPr lang="de-DE"/>
              <a:t>Wesentlich </a:t>
            </a:r>
            <a:r>
              <a:rPr lang="de-DE" dirty="0"/>
              <a:t>kleinerer „</a:t>
            </a:r>
            <a:r>
              <a:rPr lang="de-DE" dirty="0" err="1"/>
              <a:t>Footprint</a:t>
            </a:r>
            <a:r>
              <a:rPr lang="de-DE" dirty="0"/>
              <a:t>“ als bei einer VM</a:t>
            </a:r>
          </a:p>
          <a:p>
            <a:pPr>
              <a:lnSpc>
                <a:spcPct val="150000"/>
              </a:lnSpc>
            </a:pPr>
            <a:r>
              <a:rPr lang="de-DE" dirty="0"/>
              <a:t>Dynamisches Verteilen von </a:t>
            </a:r>
            <a:r>
              <a:rPr lang="de-DE" dirty="0" err="1"/>
              <a:t>Compute</a:t>
            </a:r>
            <a:r>
              <a:rPr lang="de-DE" dirty="0"/>
              <a:t>-Ressourcen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A5056-2AF8-A840-BE87-3875CC86F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50FF2-910A-B04C-816F-40C358D0B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F13EA-AD69-264F-B6AB-321751C1F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871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B00BC-61AD-6646-83CE-94BDFC596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47FAB-9710-AC49-AECE-6DCDCB6A1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B5BF1-EE14-BC49-ACA9-58D584A11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12</a:t>
            </a:fld>
            <a:endParaRPr lang="de-DE"/>
          </a:p>
        </p:txBody>
      </p:sp>
      <p:pic>
        <p:nvPicPr>
          <p:cNvPr id="1026" name="Picture 2" descr="Image result for live demo meme">
            <a:extLst>
              <a:ext uri="{FF2B5EF4-FFF2-40B4-BE49-F238E27FC236}">
                <a16:creationId xmlns:a16="http://schemas.microsoft.com/office/drawing/2014/main" id="{F0748093-F0B8-D649-99F3-CEA89CF34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83935"/>
            <a:ext cx="7810500" cy="585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55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050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99B82-4C92-8042-B3DF-B52C5BD56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Befehlsübersicht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F7357-DAF2-5644-AE3D-8A52E8868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485"/>
            <a:ext cx="4920342" cy="4978478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None/>
            </a:pPr>
            <a:r>
              <a:rPr lang="de-DE" b="1" dirty="0" err="1"/>
              <a:t>docker</a:t>
            </a:r>
            <a:r>
              <a:rPr lang="de-DE" b="1" dirty="0"/>
              <a:t> </a:t>
            </a:r>
            <a:r>
              <a:rPr lang="de-DE" b="1" dirty="0" err="1"/>
              <a:t>run</a:t>
            </a:r>
            <a:r>
              <a:rPr lang="de-DE" b="1" dirty="0"/>
              <a:t> &lt;</a:t>
            </a:r>
            <a:r>
              <a:rPr lang="de-DE" b="1" dirty="0" err="1"/>
              <a:t>image</a:t>
            </a:r>
            <a:r>
              <a:rPr lang="de-DE" b="1" dirty="0"/>
              <a:t>&gt;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--name </a:t>
            </a:r>
            <a:r>
              <a:rPr lang="de-DE" sz="2000" dirty="0" err="1"/>
              <a:t>containername</a:t>
            </a:r>
            <a:endParaRPr lang="de-DE" sz="2000" dirty="0"/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-p </a:t>
            </a:r>
            <a:r>
              <a:rPr lang="de-DE" sz="2000" dirty="0" err="1"/>
              <a:t>hostport:containerport</a:t>
            </a:r>
            <a:endParaRPr lang="de-DE" sz="2000" dirty="0"/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-v </a:t>
            </a:r>
            <a:r>
              <a:rPr lang="de-DE" sz="2000" dirty="0" err="1"/>
              <a:t>hostpfad:containerpfad</a:t>
            </a:r>
            <a:endParaRPr lang="de-DE" sz="2000" dirty="0"/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</a:t>
            </a:r>
            <a:r>
              <a:rPr lang="de-DE" sz="2000" dirty="0" err="1"/>
              <a:t>e</a:t>
            </a:r>
            <a:r>
              <a:rPr lang="de-DE" sz="2000" dirty="0"/>
              <a:t> variable=„</a:t>
            </a:r>
            <a:r>
              <a:rPr lang="de-DE" sz="2000" dirty="0" err="1"/>
              <a:t>inhalt</a:t>
            </a:r>
            <a:r>
              <a:rPr lang="de-DE" sz="2000" dirty="0"/>
              <a:t>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-d </a:t>
            </a:r>
            <a:r>
              <a:rPr lang="de-DE" sz="2000" i="1" dirty="0"/>
              <a:t>(</a:t>
            </a:r>
            <a:r>
              <a:rPr lang="de-DE" sz="2000" i="1" dirty="0" err="1"/>
              <a:t>Daemon</a:t>
            </a:r>
            <a:r>
              <a:rPr lang="de-DE" sz="2000" i="1" dirty="0"/>
              <a:t> / im Hintergrund)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--</a:t>
            </a:r>
            <a:r>
              <a:rPr lang="de-DE" sz="2000" dirty="0" err="1"/>
              <a:t>rm</a:t>
            </a:r>
            <a:r>
              <a:rPr lang="de-DE" sz="2000" dirty="0"/>
              <a:t> </a:t>
            </a:r>
            <a:r>
              <a:rPr lang="de-DE" sz="2000" i="1" dirty="0"/>
              <a:t>(nach beenden löschen)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-</a:t>
            </a:r>
            <a:r>
              <a:rPr lang="de-DE" sz="2000" dirty="0" err="1"/>
              <a:t>it</a:t>
            </a:r>
            <a:r>
              <a:rPr lang="de-DE" sz="2000" dirty="0"/>
              <a:t> </a:t>
            </a:r>
            <a:r>
              <a:rPr lang="de-DE" sz="2000" i="1" dirty="0"/>
              <a:t>(interaktives Terminal)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69887-8D20-5346-8EAE-3B85DDCCB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6E57A-416A-0944-9F58-6CA57EAEB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4E47D-715B-A243-B9DA-D94881FB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14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6E5C94-7D75-A34B-ACAB-D0E354143C24}"/>
              </a:ext>
            </a:extLst>
          </p:cNvPr>
          <p:cNvSpPr txBox="1">
            <a:spLocks/>
          </p:cNvSpPr>
          <p:nvPr/>
        </p:nvSpPr>
        <p:spPr>
          <a:xfrm>
            <a:off x="6433460" y="1198484"/>
            <a:ext cx="4920342" cy="4978479"/>
          </a:xfrm>
          <a:prstGeom prst="rect">
            <a:avLst/>
          </a:prstGeom>
          <a:solidFill>
            <a:schemeClr val="tx1">
              <a:alpha val="33000"/>
            </a:schemeClr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70000"/>
              </a:lnSpc>
              <a:buFont typeface="Arial" panose="020B0604020202020204" pitchFamily="34" charset="0"/>
              <a:buNone/>
            </a:pPr>
            <a:r>
              <a:rPr lang="de-DE" sz="3000" b="1" dirty="0" err="1"/>
              <a:t>docker-compose</a:t>
            </a:r>
            <a:endParaRPr lang="de-DE" sz="3000" b="1" dirty="0"/>
          </a:p>
          <a:p>
            <a:pPr>
              <a:lnSpc>
                <a:spcPct val="100000"/>
              </a:lnSpc>
            </a:pPr>
            <a:r>
              <a:rPr lang="de-DE" sz="2200" b="1" dirty="0" err="1"/>
              <a:t>up</a:t>
            </a:r>
            <a:br>
              <a:rPr lang="de-DE" sz="2200" b="1" dirty="0"/>
            </a:br>
            <a:r>
              <a:rPr lang="de-DE" sz="2200" dirty="0"/>
              <a:t>Alle Container und Ressourcen erstellen und starten</a:t>
            </a:r>
            <a:br>
              <a:rPr lang="de-DE" sz="2200" dirty="0"/>
            </a:br>
            <a:r>
              <a:rPr lang="de-DE" sz="2200" dirty="0"/>
              <a:t>-d (</a:t>
            </a:r>
            <a:r>
              <a:rPr lang="de-DE" sz="2200" dirty="0" err="1"/>
              <a:t>Daemon</a:t>
            </a:r>
            <a:r>
              <a:rPr lang="de-DE" sz="2200" dirty="0"/>
              <a:t> / im Hintergrund)</a:t>
            </a:r>
          </a:p>
          <a:p>
            <a:pPr>
              <a:lnSpc>
                <a:spcPct val="100000"/>
              </a:lnSpc>
            </a:pPr>
            <a:r>
              <a:rPr lang="de-DE" sz="2200" b="1" dirty="0"/>
              <a:t>down</a:t>
            </a:r>
            <a:br>
              <a:rPr lang="de-DE" sz="2200" dirty="0"/>
            </a:br>
            <a:r>
              <a:rPr lang="de-DE" sz="2200" dirty="0"/>
              <a:t>Alle Container und Ressourcen entfernen</a:t>
            </a:r>
          </a:p>
          <a:p>
            <a:pPr>
              <a:lnSpc>
                <a:spcPct val="100000"/>
              </a:lnSpc>
            </a:pPr>
            <a:r>
              <a:rPr lang="de-DE" sz="2200" b="1" dirty="0"/>
              <a:t>pull</a:t>
            </a:r>
            <a:br>
              <a:rPr lang="de-DE" sz="2200" b="1" dirty="0"/>
            </a:br>
            <a:r>
              <a:rPr lang="de-DE" sz="2200" dirty="0"/>
              <a:t>Alle in </a:t>
            </a:r>
            <a:r>
              <a:rPr lang="de-DE" sz="2200" dirty="0" err="1"/>
              <a:t>docker-compose.yml</a:t>
            </a:r>
            <a:r>
              <a:rPr lang="de-DE" sz="2200" dirty="0"/>
              <a:t> definierten Images laden, veränderte </a:t>
            </a:r>
            <a:r>
              <a:rPr lang="de-DE" sz="2200" dirty="0" err="1"/>
              <a:t>images</a:t>
            </a:r>
            <a:r>
              <a:rPr lang="de-DE" sz="2200" dirty="0"/>
              <a:t> </a:t>
            </a:r>
            <a:r>
              <a:rPr lang="de-DE" sz="2200" dirty="0">
                <a:sym typeface="Wingdings" pitchFamily="2" charset="2"/>
              </a:rPr>
              <a:t> update</a:t>
            </a:r>
            <a:endParaRPr lang="de-DE" sz="2200" dirty="0"/>
          </a:p>
          <a:p>
            <a:pPr>
              <a:lnSpc>
                <a:spcPct val="100000"/>
              </a:lnSpc>
            </a:pPr>
            <a:r>
              <a:rPr lang="de-DE" sz="2200" b="1" dirty="0" err="1"/>
              <a:t>logs</a:t>
            </a:r>
            <a:r>
              <a:rPr lang="de-DE" sz="2200" b="1" dirty="0"/>
              <a:t> </a:t>
            </a:r>
            <a:r>
              <a:rPr lang="de-DE" sz="2200" b="1" i="1" dirty="0"/>
              <a:t>[</a:t>
            </a:r>
            <a:r>
              <a:rPr lang="de-DE" sz="2200" b="1" i="1" dirty="0" err="1"/>
              <a:t>servicename</a:t>
            </a:r>
            <a:r>
              <a:rPr lang="de-DE" sz="2200" b="1" i="1" dirty="0"/>
              <a:t>]</a:t>
            </a:r>
            <a:br>
              <a:rPr lang="de-DE" sz="2200" b="1" i="1" dirty="0"/>
            </a:br>
            <a:r>
              <a:rPr lang="de-DE" sz="2200" dirty="0"/>
              <a:t>alle </a:t>
            </a:r>
            <a:r>
              <a:rPr lang="de-DE" sz="2200" dirty="0" err="1"/>
              <a:t>logs</a:t>
            </a:r>
            <a:r>
              <a:rPr lang="de-DE" sz="2200" dirty="0"/>
              <a:t> anzeigen, oder nur die vom angegeben Service</a:t>
            </a:r>
            <a:br>
              <a:rPr lang="de-DE" sz="2200" dirty="0"/>
            </a:br>
            <a:r>
              <a:rPr lang="de-DE" sz="2200" dirty="0"/>
              <a:t>-f </a:t>
            </a:r>
            <a:r>
              <a:rPr lang="de-DE" sz="2200" i="1" dirty="0"/>
              <a:t>(„follow“ – </a:t>
            </a:r>
            <a:r>
              <a:rPr lang="de-DE" sz="2200" i="1" dirty="0" err="1"/>
              <a:t>logs</a:t>
            </a:r>
            <a:r>
              <a:rPr lang="de-DE" sz="2200" i="1" dirty="0"/>
              <a:t> fortlaufend anzeigen)</a:t>
            </a:r>
            <a:endParaRPr lang="de-DE" sz="2200" b="1" i="1" dirty="0"/>
          </a:p>
        </p:txBody>
      </p:sp>
    </p:spTree>
    <p:extLst>
      <p:ext uri="{BB962C8B-B14F-4D97-AF65-F5344CB8AC3E}">
        <p14:creationId xmlns:p14="http://schemas.microsoft.com/office/powerpoint/2010/main" val="293000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92EA-683E-C44D-BA13-AFCEEC6D9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Docker-</a:t>
            </a:r>
            <a:r>
              <a:rPr lang="de-DE" dirty="0" err="1"/>
              <a:t>Compose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3A0E6-D5E7-F241-902E-4A29FE21A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485"/>
            <a:ext cx="4920342" cy="497847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version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: ‘2‘ # ein Kommentar</a:t>
            </a:r>
          </a:p>
          <a:p>
            <a:pPr marL="0" indent="0">
              <a:buNone/>
            </a:pP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services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</a:t>
            </a:r>
            <a:r>
              <a:rPr lang="de-DE" sz="2000" u="sng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&lt;service-name&gt;:</a:t>
            </a: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image</a:t>
            </a:r>
            <a:r>
              <a:rPr lang="de-DE" sz="2000" dirty="0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: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&lt;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namespace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repo:tag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restart</a:t>
            </a:r>
            <a:r>
              <a:rPr lang="de-DE" sz="2000" dirty="0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: 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&lt;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always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/on-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failure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unless-stopped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ports</a:t>
            </a:r>
            <a:r>
              <a:rPr lang="de-DE" sz="2000" dirty="0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-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&lt;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hostportA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&gt;:&lt;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containerportB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-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8443:443</a:t>
            </a:r>
          </a:p>
          <a:p>
            <a:pPr marL="0" indent="0">
              <a:buNone/>
            </a:pP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volumes</a:t>
            </a:r>
            <a:r>
              <a:rPr lang="de-DE" sz="2000" dirty="0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-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./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folder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/on/host:/in/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container</a:t>
            </a: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-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path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is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absolute.txt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:/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to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container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/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file.txt</a:t>
            </a: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 err="1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environment</a:t>
            </a:r>
            <a:r>
              <a:rPr lang="de-DE" sz="2000" dirty="0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-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LOG_LEVEL=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info</a:t>
            </a: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-</a:t>
            </a: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CUSTOM_TITLE=</a:t>
            </a:r>
            <a:r>
              <a:rPr lang="de-DE" sz="20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MyApp</a:t>
            </a: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20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&lt;service-name-2&gt;: …</a:t>
            </a:r>
          </a:p>
          <a:p>
            <a:pPr marL="0" indent="0">
              <a:buNone/>
            </a:pPr>
            <a:endParaRPr lang="de-DE" sz="20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C346C-AC34-0A4D-A6B8-139542034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092DF-8227-E74B-99BF-2B55DEA77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44326-04E5-DF41-800A-05E2DA365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15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80D4F0D-5E0D-D34A-B691-856B66FB3F9E}"/>
              </a:ext>
            </a:extLst>
          </p:cNvPr>
          <p:cNvSpPr txBox="1">
            <a:spLocks/>
          </p:cNvSpPr>
          <p:nvPr/>
        </p:nvSpPr>
        <p:spPr>
          <a:xfrm>
            <a:off x="6433457" y="1198485"/>
            <a:ext cx="4920342" cy="4978478"/>
          </a:xfrm>
          <a:prstGeom prst="rect">
            <a:avLst/>
          </a:prstGeom>
          <a:solidFill>
            <a:schemeClr val="tx1">
              <a:alpha val="33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News Gothic MT" panose="020B0503020103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16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version</a:t>
            </a: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: ‘2‘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sz="16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16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services</a:t>
            </a: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</a:t>
            </a:r>
            <a:r>
              <a:rPr lang="de-DE" sz="1600" u="sng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web: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1600" dirty="0" err="1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image</a:t>
            </a:r>
            <a:r>
              <a:rPr lang="de-DE" sz="1600" dirty="0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:</a:t>
            </a: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containous</a:t>
            </a: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/</a:t>
            </a:r>
            <a:r>
              <a:rPr lang="de-DE" sz="16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whoami:latest</a:t>
            </a:r>
            <a:endParaRPr lang="de-DE" sz="16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1600" dirty="0" err="1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restart</a:t>
            </a:r>
            <a:r>
              <a:rPr lang="de-DE" sz="1600" dirty="0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: </a:t>
            </a:r>
            <a:r>
              <a:rPr lang="de-DE" sz="1600" dirty="0" err="1">
                <a:latin typeface="Operator Mono SSm Lig Light" panose="02000009000000000000" pitchFamily="49" charset="0"/>
                <a:cs typeface="Consolas" panose="020B0609020204030204" pitchFamily="49" charset="0"/>
              </a:rPr>
              <a:t>always</a:t>
            </a:r>
            <a:endParaRPr lang="de-DE" sz="1600" dirty="0">
              <a:latin typeface="Operator Mono SSm Lig Light" panose="02000009000000000000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1600" dirty="0" err="1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ports</a:t>
            </a:r>
            <a:r>
              <a:rPr lang="de-DE" sz="1600" dirty="0">
                <a:solidFill>
                  <a:schemeClr val="accent2"/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   </a:t>
            </a:r>
            <a:r>
              <a:rPr lang="de-DE" sz="1600" dirty="0">
                <a:solidFill>
                  <a:schemeClr val="accent4">
                    <a:lumMod val="60000"/>
                    <a:lumOff val="40000"/>
                  </a:schemeClr>
                </a:solidFill>
                <a:latin typeface="Operator Mono SSm Lig Light" panose="02000009000000000000" pitchFamily="49" charset="0"/>
                <a:cs typeface="Consolas" panose="020B0609020204030204" pitchFamily="49" charset="0"/>
              </a:rPr>
              <a:t>-</a:t>
            </a:r>
            <a:r>
              <a:rPr lang="de-DE" sz="1600" dirty="0">
                <a:latin typeface="Operator Mono SSm Lig Light" panose="02000009000000000000" pitchFamily="49" charset="0"/>
                <a:cs typeface="Consolas" panose="020B0609020204030204" pitchFamily="49" charset="0"/>
              </a:rPr>
              <a:t> 8080:80</a:t>
            </a:r>
          </a:p>
        </p:txBody>
      </p:sp>
    </p:spTree>
    <p:extLst>
      <p:ext uri="{BB962C8B-B14F-4D97-AF65-F5344CB8AC3E}">
        <p14:creationId xmlns:p14="http://schemas.microsoft.com/office/powerpoint/2010/main" val="3348389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8A5F6-CBE9-0245-A050-982E07784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$ </a:t>
            </a:r>
            <a:r>
              <a:rPr lang="de-DE" dirty="0" err="1"/>
              <a:t>whoami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58CBC-8E06-5948-9752-47B52A79F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de-DE" dirty="0"/>
              <a:t>IT-Auszubildender (Systemintegration)</a:t>
            </a:r>
          </a:p>
          <a:p>
            <a:pPr>
              <a:lnSpc>
                <a:spcPct val="150000"/>
              </a:lnSpc>
            </a:pPr>
            <a:r>
              <a:rPr lang="de-DE" dirty="0"/>
              <a:t>4. Platz deutsche Meisterschaften 2019</a:t>
            </a:r>
            <a:br>
              <a:rPr lang="de-DE" dirty="0"/>
            </a:br>
            <a:r>
              <a:rPr lang="de-DE" dirty="0"/>
              <a:t>(“</a:t>
            </a:r>
            <a:r>
              <a:rPr lang="de-DE" dirty="0" err="1"/>
              <a:t>WorldSkills</a:t>
            </a:r>
            <a:r>
              <a:rPr lang="de-DE" dirty="0"/>
              <a:t> Germany“)</a:t>
            </a:r>
          </a:p>
          <a:p>
            <a:pPr>
              <a:lnSpc>
                <a:spcPct val="150000"/>
              </a:lnSpc>
            </a:pPr>
            <a:r>
              <a:rPr lang="de-DE" dirty="0"/>
              <a:t>Aktiv in Open Source Projekten</a:t>
            </a:r>
          </a:p>
          <a:p>
            <a:pPr>
              <a:lnSpc>
                <a:spcPct val="150000"/>
              </a:lnSpc>
            </a:pPr>
            <a:r>
              <a:rPr lang="de-DE" dirty="0"/>
              <a:t>Betrieb eigener Server (“</a:t>
            </a:r>
            <a:r>
              <a:rPr lang="de-DE" dirty="0" err="1"/>
              <a:t>Homelabbing</a:t>
            </a:r>
            <a:r>
              <a:rPr lang="de-DE" dirty="0"/>
              <a:t>“)</a:t>
            </a:r>
          </a:p>
          <a:p>
            <a:pPr>
              <a:lnSpc>
                <a:spcPct val="150000"/>
              </a:lnSpc>
            </a:pPr>
            <a:r>
              <a:rPr lang="de-DE" dirty="0"/>
              <a:t>Docker und Container-Technologien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A08AF-F2BD-A440-87E9-C85220E5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3FAC4-BA5B-6441-9998-0FE5128C8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 Molitor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B1508-700F-CE4A-B9ED-01721472E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03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82000"/>
                    </a14:imgEffect>
                    <a14:imgEffect>
                      <a14:brightnessContrast bright="-23000" contrast="6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4AFA-2C7C-8C42-A79D-FBC52DCC9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Beispiele: Daten-Clouds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0B75D-4F07-4E48-92AC-802952508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15BB4-4BED-7C4E-907E-9A536EEFF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86AF2-C033-0D4C-9590-50D6C7019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2</a:t>
            </a:fld>
            <a:endParaRPr lang="de-DE"/>
          </a:p>
        </p:txBody>
      </p:sp>
      <p:pic>
        <p:nvPicPr>
          <p:cNvPr id="1028" name="Picture 4" descr="Image result for dropbox logo">
            <a:extLst>
              <a:ext uri="{FF2B5EF4-FFF2-40B4-BE49-F238E27FC236}">
                <a16:creationId xmlns:a16="http://schemas.microsoft.com/office/drawing/2014/main" id="{F810E5E0-3457-194D-BA27-6C300B6BB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-1106575"/>
            <a:ext cx="5553958" cy="5553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icloud logo">
            <a:extLst>
              <a:ext uri="{FF2B5EF4-FFF2-40B4-BE49-F238E27FC236}">
                <a16:creationId xmlns:a16="http://schemas.microsoft.com/office/drawing/2014/main" id="{AB4A9C47-E49E-EE48-AE5C-007FF5157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1542" y="1091954"/>
            <a:ext cx="4078115" cy="3495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onedrive logo">
            <a:extLst>
              <a:ext uri="{FF2B5EF4-FFF2-40B4-BE49-F238E27FC236}">
                <a16:creationId xmlns:a16="http://schemas.microsoft.com/office/drawing/2014/main" id="{AC4A5509-9732-7248-85ED-C82DD165B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273" y="4022441"/>
            <a:ext cx="7301352" cy="2303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rive logo">
            <a:extLst>
              <a:ext uri="{FF2B5EF4-FFF2-40B4-BE49-F238E27FC236}">
                <a16:creationId xmlns:a16="http://schemas.microsoft.com/office/drawing/2014/main" id="{1071E05C-4547-B84A-9122-A0DD5398A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333" y="3200400"/>
            <a:ext cx="2021627" cy="176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99BD09-DB89-BE4A-88E2-F2329046E80D}"/>
              </a:ext>
            </a:extLst>
          </p:cNvPr>
          <p:cNvSpPr txBox="1"/>
          <p:nvPr/>
        </p:nvSpPr>
        <p:spPr>
          <a:xfrm>
            <a:off x="702006" y="4962265"/>
            <a:ext cx="3190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403030502040203" pitchFamily="34" charset="0"/>
              </a:rPr>
              <a:t>Google Drive</a:t>
            </a:r>
          </a:p>
        </p:txBody>
      </p:sp>
    </p:spTree>
    <p:extLst>
      <p:ext uri="{BB962C8B-B14F-4D97-AF65-F5344CB8AC3E}">
        <p14:creationId xmlns:p14="http://schemas.microsoft.com/office/powerpoint/2010/main" val="288015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7BDE7-FC63-9140-9BCB-92B4FC044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Sicherheitsbedenken?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38C3C-C6BA-5A48-874D-998D70A69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C35E5-3B1D-2145-A321-EDED1FCE1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0F03C7-57EB-9940-8CBA-16F057AAD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3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F3C355-A743-0742-A512-EF605AAB7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069095">
            <a:off x="6803891" y="3799329"/>
            <a:ext cx="5112385" cy="18048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DD1A15-499B-9C4A-BBC2-56D5CE9D55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07879">
            <a:off x="959178" y="725272"/>
            <a:ext cx="3519117" cy="31564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58A4F2-4B09-5A4B-8711-A579BB9936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54389">
            <a:off x="1173580" y="4355152"/>
            <a:ext cx="6052799" cy="9969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7E9009-F1C0-C440-8D27-B546476C5F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418814">
            <a:off x="3462001" y="3644064"/>
            <a:ext cx="5420131" cy="5305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94CC66F-CBDB-084A-99CE-6AB320F3DD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67462">
            <a:off x="4853825" y="1359207"/>
            <a:ext cx="4816974" cy="1875204"/>
          </a:xfrm>
          <a:prstGeom prst="rect">
            <a:avLst/>
          </a:prstGeom>
        </p:spPr>
      </p:pic>
      <p:pic>
        <p:nvPicPr>
          <p:cNvPr id="1026" name="Picture 2" descr="https://cdn-images-1.medium.com/max/1600/1*el4nHcOQdfHxzzcTC99jDw.png">
            <a:extLst>
              <a:ext uri="{FF2B5EF4-FFF2-40B4-BE49-F238E27FC236}">
                <a16:creationId xmlns:a16="http://schemas.microsoft.com/office/drawing/2014/main" id="{D42A70EB-FE5D-8945-AD22-40011B953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597" y="877354"/>
            <a:ext cx="6286806" cy="506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465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E1459-6268-8546-8FF6-AFF4866B9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Nextcloud – Do-it-yourself-Cloud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10F53-31F8-2E45-8798-38572B9B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F1A0B-4552-BA44-97CA-104F3E64E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Philipp Molitor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81DCE-62E1-1E44-B85A-061761115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4</a:t>
            </a:fld>
            <a:endParaRPr lang="de-DE" dirty="0"/>
          </a:p>
        </p:txBody>
      </p:sp>
      <p:pic>
        <p:nvPicPr>
          <p:cNvPr id="1026" name="Picture 2" descr="Image result for nextcloud">
            <a:extLst>
              <a:ext uri="{FF2B5EF4-FFF2-40B4-BE49-F238E27FC236}">
                <a16:creationId xmlns:a16="http://schemas.microsoft.com/office/drawing/2014/main" id="{B3060A60-3FAE-FE45-ADA6-B955F216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401" y="772866"/>
            <a:ext cx="8135197" cy="576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62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7226A-C451-DC47-A593-4ED38ACB0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Checkliste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1149F-93A1-6448-B633-8020CD496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de-DE" dirty="0"/>
              <a:t>Gerät mit Linux-Betriebssystem</a:t>
            </a:r>
          </a:p>
          <a:p>
            <a:pPr>
              <a:lnSpc>
                <a:spcPct val="150000"/>
              </a:lnSpc>
            </a:pPr>
            <a:r>
              <a:rPr lang="de-DE" dirty="0"/>
              <a:t>SSH- bzw. Terminal-Zugang</a:t>
            </a:r>
          </a:p>
          <a:p>
            <a:pPr>
              <a:lnSpc>
                <a:spcPct val="150000"/>
              </a:lnSpc>
            </a:pPr>
            <a:r>
              <a:rPr lang="de-DE" dirty="0"/>
              <a:t>IP-Adresse und Port-Freigaben</a:t>
            </a:r>
          </a:p>
          <a:p>
            <a:pPr>
              <a:lnSpc>
                <a:spcPct val="150000"/>
              </a:lnSpc>
            </a:pPr>
            <a:r>
              <a:rPr lang="de-DE" dirty="0"/>
              <a:t>Domain-Anbieter mit Dynamic DNS</a:t>
            </a:r>
          </a:p>
          <a:p>
            <a:pPr>
              <a:lnSpc>
                <a:spcPct val="150000"/>
              </a:lnSpc>
            </a:pPr>
            <a:r>
              <a:rPr lang="de-DE" dirty="0"/>
              <a:t>Speicherplatz (+Backups)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84BF2-D3BA-3947-84D7-A1A19E71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7B47C-36D0-C044-B6F5-C5DA901A6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E1DEA-1A95-0149-A580-6202B0D9C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97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82000"/>
                    </a14:imgEffect>
                    <a14:imgEffect>
                      <a14:brightnessContrast bright="-23000" contrast="6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69A2B-4D7C-A847-B6E7-F6C17A057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Beispiel-Server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76820-4412-5244-97F7-2592C3867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13AF8-E4CD-7D4A-827D-DC751452C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F07FA-6D98-C945-9448-717FCE230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6</a:t>
            </a:fld>
            <a:endParaRPr lang="de-DE"/>
          </a:p>
        </p:txBody>
      </p:sp>
      <p:pic>
        <p:nvPicPr>
          <p:cNvPr id="2052" name="Picture 4" descr="https://png2.kisspng.com/sh/b387466faf86cc7c40d779eff76d2d36/L0KzQYm3VME5N6NBj5H0aYP2gLBuTgJie6FnfeR7eT3zeX7qjB1xfaVqip8BND3lecW0gB9ueKZ5gdDwLX34fMXwTfNwepYyiNs2NXHnR4i7VsRkPGJpeao3Nki1QYa8VcgyPWM5SKgENEe5SIG6U75xdpg=/kisspng-raspberry-pi-computer-64-bit-computing-multi-core-pi-5ad77464c41da8.6821555815240694768033.png">
            <a:extLst>
              <a:ext uri="{FF2B5EF4-FFF2-40B4-BE49-F238E27FC236}">
                <a16:creationId xmlns:a16="http://schemas.microsoft.com/office/drawing/2014/main" id="{B383FF54-EFA5-1E46-BCB7-17B8AC4C1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90" y="925060"/>
            <a:ext cx="3170909" cy="2345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A6819E-F8D5-6B41-8C89-24BFDCB288D3}"/>
              </a:ext>
            </a:extLst>
          </p:cNvPr>
          <p:cNvSpPr txBox="1"/>
          <p:nvPr/>
        </p:nvSpPr>
        <p:spPr>
          <a:xfrm>
            <a:off x="1210311" y="3179827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latin typeface="News Gothic MT" panose="020B0503020103020203" pitchFamily="34" charset="0"/>
              </a:rPr>
              <a:t>Raspberry Pi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072F9C8-68FC-444C-AF26-6512F6FCAE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093" y="3828057"/>
            <a:ext cx="2933700" cy="18542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3297D66-F38C-5C43-A79D-67C46430E8B5}"/>
              </a:ext>
            </a:extLst>
          </p:cNvPr>
          <p:cNvSpPr txBox="1"/>
          <p:nvPr/>
        </p:nvSpPr>
        <p:spPr>
          <a:xfrm>
            <a:off x="1106982" y="5634284"/>
            <a:ext cx="1777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latin typeface="News Gothic MT" panose="020B0503020103020203" pitchFamily="34" charset="0"/>
              </a:rPr>
              <a:t>USB-Festplatte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986D3A1-B114-A449-82AC-70628DB4CC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2778" y="2264555"/>
            <a:ext cx="2786439" cy="156350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3E3EB97-E929-F848-A447-91E2C43E0F14}"/>
              </a:ext>
            </a:extLst>
          </p:cNvPr>
          <p:cNvSpPr txBox="1"/>
          <p:nvPr/>
        </p:nvSpPr>
        <p:spPr>
          <a:xfrm>
            <a:off x="5037856" y="3962517"/>
            <a:ext cx="2116285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latin typeface="News Gothic MT" panose="020B0503020103020203" pitchFamily="34" charset="0"/>
              </a:rPr>
              <a:t>Intel NUC</a:t>
            </a:r>
          </a:p>
          <a:p>
            <a:pPr algn="ctr"/>
            <a:r>
              <a:rPr lang="de-DE" sz="1100" dirty="0">
                <a:latin typeface="News Gothic MT" panose="020B0503020103020203" pitchFamily="34" charset="0"/>
              </a:rPr>
              <a:t>oder</a:t>
            </a:r>
            <a:br>
              <a:rPr lang="de-DE" dirty="0">
                <a:latin typeface="News Gothic MT" panose="020B0503020103020203" pitchFamily="34" charset="0"/>
              </a:rPr>
            </a:br>
            <a:r>
              <a:rPr lang="de-DE" dirty="0" err="1">
                <a:latin typeface="News Gothic MT" panose="020B0503020103020203" pitchFamily="34" charset="0"/>
              </a:rPr>
              <a:t>Zotac</a:t>
            </a:r>
            <a:r>
              <a:rPr lang="de-DE" dirty="0">
                <a:latin typeface="News Gothic MT" panose="020B0503020103020203" pitchFamily="34" charset="0"/>
              </a:rPr>
              <a:t> ZBOX</a:t>
            </a:r>
          </a:p>
          <a:p>
            <a:pPr algn="ctr"/>
            <a:r>
              <a:rPr lang="de-DE" sz="1100" dirty="0">
                <a:latin typeface="News Gothic MT" panose="020B0503020103020203" pitchFamily="34" charset="0"/>
              </a:rPr>
              <a:t>oder</a:t>
            </a:r>
            <a:br>
              <a:rPr lang="de-DE" dirty="0">
                <a:latin typeface="News Gothic MT" panose="020B0503020103020203" pitchFamily="34" charset="0"/>
              </a:rPr>
            </a:br>
            <a:r>
              <a:rPr lang="de-DE" dirty="0">
                <a:latin typeface="News Gothic MT" panose="020B0503020103020203" pitchFamily="34" charset="0"/>
              </a:rPr>
              <a:t>Shuttle </a:t>
            </a:r>
            <a:r>
              <a:rPr lang="de-DE" dirty="0" err="1">
                <a:latin typeface="News Gothic MT" panose="020B0503020103020203" pitchFamily="34" charset="0"/>
              </a:rPr>
              <a:t>nano</a:t>
            </a:r>
            <a:r>
              <a:rPr lang="de-DE" dirty="0">
                <a:latin typeface="News Gothic MT" panose="020B0503020103020203" pitchFamily="34" charset="0"/>
              </a:rPr>
              <a:t>/</a:t>
            </a:r>
            <a:r>
              <a:rPr lang="de-DE" dirty="0" err="1">
                <a:latin typeface="News Gothic MT" panose="020B0503020103020203" pitchFamily="34" charset="0"/>
              </a:rPr>
              <a:t>slim</a:t>
            </a:r>
            <a:endParaRPr lang="de-DE" dirty="0">
              <a:latin typeface="News Gothic MT" panose="020B0503020103020203" pitchFamily="34" charset="0"/>
            </a:endParaRPr>
          </a:p>
        </p:txBody>
      </p:sp>
      <p:pic>
        <p:nvPicPr>
          <p:cNvPr id="2056" name="Picture 8" descr="File:Tatung-einstein-computer.png">
            <a:extLst>
              <a:ext uri="{FF2B5EF4-FFF2-40B4-BE49-F238E27FC236}">
                <a16:creationId xmlns:a16="http://schemas.microsoft.com/office/drawing/2014/main" id="{82FE08EB-E716-D24E-9191-0EF954120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596" y="1796473"/>
            <a:ext cx="3054608" cy="2702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7E38FE4-4028-1847-B4B4-4325A66E13EE}"/>
              </a:ext>
            </a:extLst>
          </p:cNvPr>
          <p:cNvSpPr txBox="1"/>
          <p:nvPr/>
        </p:nvSpPr>
        <p:spPr>
          <a:xfrm>
            <a:off x="8754700" y="4499444"/>
            <a:ext cx="276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latin typeface="News Gothic MT" panose="020B0503020103020203" pitchFamily="34" charset="0"/>
              </a:rPr>
              <a:t>Die alte Mühle im Keller</a:t>
            </a:r>
          </a:p>
        </p:txBody>
      </p:sp>
    </p:spTree>
    <p:extLst>
      <p:ext uri="{BB962C8B-B14F-4D97-AF65-F5344CB8AC3E}">
        <p14:creationId xmlns:p14="http://schemas.microsoft.com/office/powerpoint/2010/main" val="150400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27BB6-ED28-2540-8CAA-C911515B1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Software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DDBAF-C140-5C43-B147-FCC95BA52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454C8-AF0C-3042-838A-CB50DD33D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AE5F2-5B65-3F4A-AACC-14BDD8844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7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598E0C-0C54-CD40-982F-C8EB50F0F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043" y="1709615"/>
            <a:ext cx="3114357" cy="3438769"/>
          </a:xfrm>
          <a:prstGeom prst="rect">
            <a:avLst/>
          </a:prstGeom>
        </p:spPr>
      </p:pic>
      <p:pic>
        <p:nvPicPr>
          <p:cNvPr id="10" name="Picture 2" descr="Image result for nextcloud">
            <a:extLst>
              <a:ext uri="{FF2B5EF4-FFF2-40B4-BE49-F238E27FC236}">
                <a16:creationId xmlns:a16="http://schemas.microsoft.com/office/drawing/2014/main" id="{7F135CBF-E368-0548-A7B9-CC5A3CBF3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3526" y="2203754"/>
            <a:ext cx="3457347" cy="2450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84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82000"/>
                    </a14:imgEffect>
                    <a14:imgEffect>
                      <a14:brightnessContrast bright="-23000" contrast="6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46ABBA3-9569-7D4D-846A-70803C741348}"/>
              </a:ext>
            </a:extLst>
          </p:cNvPr>
          <p:cNvSpPr/>
          <p:nvPr/>
        </p:nvSpPr>
        <p:spPr>
          <a:xfrm>
            <a:off x="6583071" y="2923841"/>
            <a:ext cx="2396602" cy="947766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C0E747-5699-FF41-B2FD-F26CB7A17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Virtuelle Maschinen vs.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979B7-7E22-8F4E-B219-759403AAD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Open Source und Linux-Tag 2019 - ITECH Wilhelmsburg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769AC-E675-0941-A3FE-5005331C4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Philipp Molitor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3CDC6-6742-DC48-847B-F89604CD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47F4-A979-DE4D-A5EE-75D69E25CB6E}" type="slidenum">
              <a:rPr lang="de-DE" smtClean="0"/>
              <a:t>8</a:t>
            </a:fld>
            <a:endParaRPr lang="de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45524A-1B20-E246-9B86-5C1A1DB2B686}"/>
              </a:ext>
            </a:extLst>
          </p:cNvPr>
          <p:cNvSpPr/>
          <p:nvPr/>
        </p:nvSpPr>
        <p:spPr>
          <a:xfrm>
            <a:off x="648788" y="5194209"/>
            <a:ext cx="4892040" cy="5660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Hardware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CE7555-FF23-594C-AF3B-F75DB214F418}"/>
              </a:ext>
            </a:extLst>
          </p:cNvPr>
          <p:cNvSpPr/>
          <p:nvPr/>
        </p:nvSpPr>
        <p:spPr>
          <a:xfrm>
            <a:off x="648788" y="3831772"/>
            <a:ext cx="4892040" cy="11765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Betriebssystem</a:t>
            </a:r>
            <a:br>
              <a:rPr lang="de-DE" sz="1400" dirty="0">
                <a:latin typeface="News Gothic MT" panose="020B0503020103020203" pitchFamily="34" charset="0"/>
              </a:rPr>
            </a:br>
            <a:r>
              <a:rPr lang="de-DE" sz="1400" dirty="0">
                <a:latin typeface="News Gothic MT" panose="020B0503020103020203" pitchFamily="34" charset="0"/>
              </a:rPr>
              <a:t>und/oder</a:t>
            </a:r>
            <a:br>
              <a:rPr lang="de-DE" sz="1400" dirty="0">
                <a:latin typeface="News Gothic MT" panose="020B0503020103020203" pitchFamily="34" charset="0"/>
              </a:rPr>
            </a:br>
            <a:r>
              <a:rPr lang="de-DE" sz="1400" dirty="0">
                <a:latin typeface="News Gothic MT" panose="020B0503020103020203" pitchFamily="34" charset="0"/>
              </a:rPr>
              <a:t>Hypervisor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2AF08B-A641-934F-8CDF-6C70F3488CAA}"/>
              </a:ext>
            </a:extLst>
          </p:cNvPr>
          <p:cNvSpPr/>
          <p:nvPr/>
        </p:nvSpPr>
        <p:spPr>
          <a:xfrm>
            <a:off x="648788" y="3075034"/>
            <a:ext cx="2259875" cy="5660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virtuelle Hardware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85ADE1-F849-E34C-9FE7-030F7A5B9691}"/>
              </a:ext>
            </a:extLst>
          </p:cNvPr>
          <p:cNvSpPr/>
          <p:nvPr/>
        </p:nvSpPr>
        <p:spPr>
          <a:xfrm>
            <a:off x="648787" y="2512289"/>
            <a:ext cx="2259875" cy="5660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Betriebssystem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6664BA-C500-6E49-A984-FE91C87773F1}"/>
              </a:ext>
            </a:extLst>
          </p:cNvPr>
          <p:cNvSpPr/>
          <p:nvPr/>
        </p:nvSpPr>
        <p:spPr>
          <a:xfrm>
            <a:off x="648787" y="1945707"/>
            <a:ext cx="2259875" cy="56605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Applikation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0010DD-B397-C641-BAA2-2C81DC77BFE0}"/>
              </a:ext>
            </a:extLst>
          </p:cNvPr>
          <p:cNvSpPr/>
          <p:nvPr/>
        </p:nvSpPr>
        <p:spPr>
          <a:xfrm>
            <a:off x="6651172" y="5194209"/>
            <a:ext cx="4892040" cy="5660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Hardware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D42431-7C01-7842-813D-D46427A24D02}"/>
              </a:ext>
            </a:extLst>
          </p:cNvPr>
          <p:cNvSpPr/>
          <p:nvPr/>
        </p:nvSpPr>
        <p:spPr>
          <a:xfrm>
            <a:off x="6651172" y="4442279"/>
            <a:ext cx="4892040" cy="5660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Betriebssystem (Linux)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CFD80F-7900-9F4A-875E-14DA15A7D670}"/>
              </a:ext>
            </a:extLst>
          </p:cNvPr>
          <p:cNvSpPr/>
          <p:nvPr/>
        </p:nvSpPr>
        <p:spPr>
          <a:xfrm>
            <a:off x="3280953" y="3075034"/>
            <a:ext cx="2259875" cy="5660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virtuelle Hardware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A76069-727F-BA44-B61C-A8CB6E6EF8D3}"/>
              </a:ext>
            </a:extLst>
          </p:cNvPr>
          <p:cNvSpPr/>
          <p:nvPr/>
        </p:nvSpPr>
        <p:spPr>
          <a:xfrm>
            <a:off x="3280952" y="2514433"/>
            <a:ext cx="2259875" cy="56605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Betriebssystem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E96BE4-F7C6-5B4D-AE5B-CD3E3970CC60}"/>
              </a:ext>
            </a:extLst>
          </p:cNvPr>
          <p:cNvSpPr/>
          <p:nvPr/>
        </p:nvSpPr>
        <p:spPr>
          <a:xfrm>
            <a:off x="3280951" y="1945707"/>
            <a:ext cx="2259875" cy="56605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Applikation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F38C01-F495-6E42-B8A4-3B7A1400FD74}"/>
              </a:ext>
            </a:extLst>
          </p:cNvPr>
          <p:cNvSpPr/>
          <p:nvPr/>
        </p:nvSpPr>
        <p:spPr>
          <a:xfrm>
            <a:off x="6651171" y="3538719"/>
            <a:ext cx="2259875" cy="2591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>
                <a:latin typeface="News Gothic MT" panose="020B0503020103020203" pitchFamily="34" charset="0"/>
              </a:rPr>
              <a:t>cgroup</a:t>
            </a:r>
            <a:endParaRPr lang="de-DE" sz="1400" dirty="0">
              <a:latin typeface="News Gothic MT" panose="020B0503020103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7102623-AA4F-7545-9BCE-0855F0E80484}"/>
              </a:ext>
            </a:extLst>
          </p:cNvPr>
          <p:cNvSpPr/>
          <p:nvPr/>
        </p:nvSpPr>
        <p:spPr>
          <a:xfrm>
            <a:off x="6651170" y="2972481"/>
            <a:ext cx="2259875" cy="56605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Applikation (+Libraries)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47C9FFF-357B-6147-A0B5-54B82DDAFBC2}"/>
              </a:ext>
            </a:extLst>
          </p:cNvPr>
          <p:cNvSpPr/>
          <p:nvPr/>
        </p:nvSpPr>
        <p:spPr>
          <a:xfrm>
            <a:off x="9283334" y="3539849"/>
            <a:ext cx="2259875" cy="2591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>
                <a:latin typeface="News Gothic MT" panose="020B0503020103020203" pitchFamily="34" charset="0"/>
              </a:rPr>
              <a:t>cgroup</a:t>
            </a:r>
            <a:endParaRPr lang="de-DE" sz="1400" dirty="0">
              <a:latin typeface="News Gothic MT" panose="020B0503020103020203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D28F33-A3F6-FC4B-BD71-812882FD96B4}"/>
              </a:ext>
            </a:extLst>
          </p:cNvPr>
          <p:cNvSpPr/>
          <p:nvPr/>
        </p:nvSpPr>
        <p:spPr>
          <a:xfrm>
            <a:off x="9283333" y="2972481"/>
            <a:ext cx="2259875" cy="56605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Applikation (+Libraries)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DA9FB5D-9890-FE42-A899-2C52356B7C71}"/>
              </a:ext>
            </a:extLst>
          </p:cNvPr>
          <p:cNvSpPr/>
          <p:nvPr/>
        </p:nvSpPr>
        <p:spPr>
          <a:xfrm>
            <a:off x="6651172" y="3991064"/>
            <a:ext cx="4892039" cy="259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News Gothic MT" panose="020B0503020103020203" pitchFamily="34" charset="0"/>
              </a:rPr>
              <a:t>Docker / </a:t>
            </a:r>
            <a:r>
              <a:rPr lang="de-DE" sz="1400" dirty="0" err="1">
                <a:latin typeface="News Gothic MT" panose="020B0503020103020203" pitchFamily="34" charset="0"/>
              </a:rPr>
              <a:t>containerd</a:t>
            </a:r>
            <a:endParaRPr lang="de-DE" sz="1400" dirty="0">
              <a:latin typeface="News Gothic MT" panose="020B0503020103020203" pitchFamily="34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866ECB9-6803-9A4F-9C2F-B967EC23FF91}"/>
              </a:ext>
            </a:extLst>
          </p:cNvPr>
          <p:cNvCxnSpPr>
            <a:cxnSpLocks/>
          </p:cNvCxnSpPr>
          <p:nvPr/>
        </p:nvCxnSpPr>
        <p:spPr>
          <a:xfrm flipH="1">
            <a:off x="7781105" y="2058799"/>
            <a:ext cx="690664" cy="735119"/>
          </a:xfrm>
          <a:prstGeom prst="straightConnector1">
            <a:avLst/>
          </a:prstGeom>
          <a:ln w="38100"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11F526F-35DD-4649-8673-80996A5B1FC0}"/>
              </a:ext>
            </a:extLst>
          </p:cNvPr>
          <p:cNvCxnSpPr>
            <a:cxnSpLocks/>
          </p:cNvCxnSpPr>
          <p:nvPr/>
        </p:nvCxnSpPr>
        <p:spPr>
          <a:xfrm>
            <a:off x="9701593" y="2058799"/>
            <a:ext cx="711677" cy="736519"/>
          </a:xfrm>
          <a:prstGeom prst="straightConnector1">
            <a:avLst/>
          </a:prstGeom>
          <a:ln w="38100"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F9E5F5B-BECB-7248-9FDE-D4176B93700A}"/>
              </a:ext>
            </a:extLst>
          </p:cNvPr>
          <p:cNvSpPr txBox="1"/>
          <p:nvPr/>
        </p:nvSpPr>
        <p:spPr>
          <a:xfrm>
            <a:off x="8471769" y="1714162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News Gothic MT" panose="020B0503020103020203" pitchFamily="34" charset="0"/>
              </a:rPr>
              <a:t>Container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4BE885-3EAF-2D45-9208-91B16B02E87C}"/>
              </a:ext>
            </a:extLst>
          </p:cNvPr>
          <p:cNvSpPr/>
          <p:nvPr/>
        </p:nvSpPr>
        <p:spPr>
          <a:xfrm>
            <a:off x="9215235" y="2921524"/>
            <a:ext cx="2396602" cy="947766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E45F252-428E-C045-8DE0-73694DBF0758}"/>
              </a:ext>
            </a:extLst>
          </p:cNvPr>
          <p:cNvSpPr/>
          <p:nvPr/>
        </p:nvSpPr>
        <p:spPr>
          <a:xfrm>
            <a:off x="579796" y="1897200"/>
            <a:ext cx="2396602" cy="1814187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3DAC4E3-DE7C-0949-94F8-DD7481AAB7F6}"/>
              </a:ext>
            </a:extLst>
          </p:cNvPr>
          <p:cNvCxnSpPr>
            <a:cxnSpLocks/>
          </p:cNvCxnSpPr>
          <p:nvPr/>
        </p:nvCxnSpPr>
        <p:spPr>
          <a:xfrm flipH="1">
            <a:off x="1777830" y="1450046"/>
            <a:ext cx="960357" cy="317232"/>
          </a:xfrm>
          <a:prstGeom prst="straightConnector1">
            <a:avLst/>
          </a:prstGeom>
          <a:ln w="38100"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9D2C7D4-5531-2948-A9A4-A21D2C81AD1B}"/>
              </a:ext>
            </a:extLst>
          </p:cNvPr>
          <p:cNvCxnSpPr>
            <a:cxnSpLocks/>
          </p:cNvCxnSpPr>
          <p:nvPr/>
        </p:nvCxnSpPr>
        <p:spPr>
          <a:xfrm>
            <a:off x="3451411" y="1467055"/>
            <a:ext cx="958584" cy="301623"/>
          </a:xfrm>
          <a:prstGeom prst="straightConnector1">
            <a:avLst/>
          </a:prstGeom>
          <a:ln w="38100"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479D1D5-373E-B54F-ABF8-DA9FB3029431}"/>
              </a:ext>
            </a:extLst>
          </p:cNvPr>
          <p:cNvSpPr txBox="1"/>
          <p:nvPr/>
        </p:nvSpPr>
        <p:spPr>
          <a:xfrm>
            <a:off x="2783012" y="1151127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News Gothic MT" panose="020B0503020103020203" pitchFamily="34" charset="0"/>
              </a:rPr>
              <a:t>VMs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F1BD0F6-25D6-8743-AAFA-2BC1E2B2E8A4}"/>
              </a:ext>
            </a:extLst>
          </p:cNvPr>
          <p:cNvSpPr/>
          <p:nvPr/>
        </p:nvSpPr>
        <p:spPr>
          <a:xfrm>
            <a:off x="3211960" y="1894883"/>
            <a:ext cx="2396602" cy="1814187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257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9" grpId="0"/>
      <p:bldP spid="32" grpId="0" animBg="1"/>
      <p:bldP spid="34" grpId="0" animBg="1"/>
      <p:bldP spid="37" grpId="0"/>
      <p:bldP spid="3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8410</TotalTime>
  <Words>561</Words>
  <Application>Microsoft Macintosh PowerPoint</Application>
  <PresentationFormat>Widescreen</PresentationFormat>
  <Paragraphs>175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Dank Mono</vt:lpstr>
      <vt:lpstr>News Gothic MT</vt:lpstr>
      <vt:lpstr>Operator Mono SSm Lig Light</vt:lpstr>
      <vt:lpstr>Product Sans</vt:lpstr>
      <vt:lpstr>Office Theme</vt:lpstr>
      <vt:lpstr>Eigene (sichere) Daten-Cloud mit Docker-Containern</vt:lpstr>
      <vt:lpstr>$ whoami</vt:lpstr>
      <vt:lpstr>Beispiele: Daten-Clouds</vt:lpstr>
      <vt:lpstr>Sicherheitsbedenken?</vt:lpstr>
      <vt:lpstr>Nextcloud – Do-it-yourself-Cloud</vt:lpstr>
      <vt:lpstr>Checkliste</vt:lpstr>
      <vt:lpstr>Beispiel-Server</vt:lpstr>
      <vt:lpstr>Software</vt:lpstr>
      <vt:lpstr>Virtuelle Maschinen vs. Container</vt:lpstr>
      <vt:lpstr>Aufbau eines Containers</vt:lpstr>
      <vt:lpstr>Vorteil: “Stateless Design“</vt:lpstr>
      <vt:lpstr>Vorteile von Containern</vt:lpstr>
      <vt:lpstr>PowerPoint Presentation</vt:lpstr>
      <vt:lpstr>PowerPoint Presentation</vt:lpstr>
      <vt:lpstr>Befehlsübersicht</vt:lpstr>
      <vt:lpstr>Docker-Compose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Eigene Daten-Cloud mit Docker-Containern</dc:title>
  <dc:creator>Phil</dc:creator>
  <cp:lastModifiedBy>Phil</cp:lastModifiedBy>
  <cp:revision>87</cp:revision>
  <dcterms:created xsi:type="dcterms:W3CDTF">2019-05-18T08:33:14Z</dcterms:created>
  <dcterms:modified xsi:type="dcterms:W3CDTF">2019-05-27T21:28:34Z</dcterms:modified>
</cp:coreProperties>
</file>

<file path=docProps/thumbnail.jpeg>
</file>